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4" autoAdjust="0"/>
    <p:restoredTop sz="94660"/>
  </p:normalViewPr>
  <p:slideViewPr>
    <p:cSldViewPr snapToGrid="0">
      <p:cViewPr>
        <p:scale>
          <a:sx n="110" d="100"/>
          <a:sy n="110" d="100"/>
        </p:scale>
        <p:origin x="4188" y="-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FE04-F885-4C33-8FFF-4E6310321AE7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C28D-7D33-42D7-8F6E-721DBC037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30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FE04-F885-4C33-8FFF-4E6310321AE7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C28D-7D33-42D7-8F6E-721DBC037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041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FE04-F885-4C33-8FFF-4E6310321AE7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C28D-7D33-42D7-8F6E-721DBC037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023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FE04-F885-4C33-8FFF-4E6310321AE7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C28D-7D33-42D7-8F6E-721DBC037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8332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FE04-F885-4C33-8FFF-4E6310321AE7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C28D-7D33-42D7-8F6E-721DBC037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711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FE04-F885-4C33-8FFF-4E6310321AE7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C28D-7D33-42D7-8F6E-721DBC037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034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FE04-F885-4C33-8FFF-4E6310321AE7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C28D-7D33-42D7-8F6E-721DBC037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0569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FE04-F885-4C33-8FFF-4E6310321AE7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C28D-7D33-42D7-8F6E-721DBC037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7811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FE04-F885-4C33-8FFF-4E6310321AE7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C28D-7D33-42D7-8F6E-721DBC037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28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FE04-F885-4C33-8FFF-4E6310321AE7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C28D-7D33-42D7-8F6E-721DBC037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816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FE04-F885-4C33-8FFF-4E6310321AE7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FC28D-7D33-42D7-8F6E-721DBC037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59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FE04-F885-4C33-8FFF-4E6310321AE7}" type="datetimeFigureOut">
              <a:rPr lang="ko-KR" altLang="en-US" smtClean="0"/>
              <a:t>2022-02-28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FC28D-7D33-42D7-8F6E-721DBC0378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064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386BF248-B7C8-47A2-AA96-9F78D4C267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368427"/>
              </p:ext>
            </p:extLst>
          </p:nvPr>
        </p:nvGraphicFramePr>
        <p:xfrm>
          <a:off x="471488" y="1148113"/>
          <a:ext cx="5915024" cy="219286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76391">
                  <a:extLst>
                    <a:ext uri="{9D8B030D-6E8A-4147-A177-3AD203B41FA5}">
                      <a16:colId xmlns:a16="http://schemas.microsoft.com/office/drawing/2014/main" val="1223848985"/>
                    </a:ext>
                  </a:extLst>
                </a:gridCol>
                <a:gridCol w="2266677">
                  <a:extLst>
                    <a:ext uri="{9D8B030D-6E8A-4147-A177-3AD203B41FA5}">
                      <a16:colId xmlns:a16="http://schemas.microsoft.com/office/drawing/2014/main" val="3737463544"/>
                    </a:ext>
                  </a:extLst>
                </a:gridCol>
                <a:gridCol w="906548">
                  <a:extLst>
                    <a:ext uri="{9D8B030D-6E8A-4147-A177-3AD203B41FA5}">
                      <a16:colId xmlns:a16="http://schemas.microsoft.com/office/drawing/2014/main" val="4283288510"/>
                    </a:ext>
                  </a:extLst>
                </a:gridCol>
                <a:gridCol w="1865408">
                  <a:extLst>
                    <a:ext uri="{9D8B030D-6E8A-4147-A177-3AD203B41FA5}">
                      <a16:colId xmlns:a16="http://schemas.microsoft.com/office/drawing/2014/main" val="908858847"/>
                    </a:ext>
                  </a:extLst>
                </a:gridCol>
              </a:tblGrid>
              <a:tr h="234011">
                <a:tc gridSpan="4">
                  <a:txBody>
                    <a:bodyPr/>
                    <a:lstStyle/>
                    <a:p>
                      <a:pPr algn="l" latinLnBrk="1">
                        <a:lnSpc>
                          <a:spcPct val="160000"/>
                        </a:lnSpc>
                      </a:pPr>
                      <a:r>
                        <a:rPr lang="ko-KR" altLang="en-US" sz="900" b="1" kern="100" noProof="1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altLang="ko-KR" sz="900" b="1" kern="100" noProof="1">
                          <a:solidFill>
                            <a:schemeClr val="bg1"/>
                          </a:solidFill>
                          <a:effectLst/>
                        </a:rPr>
                        <a:t>1. </a:t>
                      </a:r>
                      <a:r>
                        <a:rPr lang="ko-KR" altLang="en-US" sz="900" b="1" kern="100" noProof="1">
                          <a:solidFill>
                            <a:schemeClr val="bg1"/>
                          </a:solidFill>
                          <a:effectLst/>
                        </a:rPr>
                        <a:t>회원 정보</a:t>
                      </a:r>
                      <a:endParaRPr lang="ko-KR" altLang="en-US" sz="1000" b="1" kern="100" noProof="1">
                        <a:solidFill>
                          <a:schemeClr val="bg1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164931"/>
                  </a:ext>
                </a:extLst>
              </a:tr>
              <a:tr h="234011">
                <a:tc>
                  <a:txBody>
                    <a:bodyPr/>
                    <a:lstStyle/>
                    <a:p>
                      <a:pPr algn="ctr" latinLnBrk="0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구    분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gridSpan="3"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□ 준회원    □ 정회원 </a:t>
                      </a:r>
                      <a:r>
                        <a:rPr lang="en-US" altLang="ko-KR" sz="1000" kern="100" noProof="1">
                          <a:effectLst/>
                        </a:rPr>
                        <a:t>(</a:t>
                      </a:r>
                      <a:r>
                        <a:rPr lang="ko-KR" altLang="en-US" sz="800" kern="100" noProof="1">
                          <a:effectLst/>
                        </a:rPr>
                        <a:t>인스트럭터 </a:t>
                      </a:r>
                      <a:r>
                        <a:rPr lang="en-US" altLang="ko-KR" sz="800" kern="100" noProof="1">
                          <a:effectLst/>
                        </a:rPr>
                        <a:t>Lv1</a:t>
                      </a:r>
                      <a:r>
                        <a:rPr lang="en-US" altLang="ko-KR" sz="1000" kern="100" noProof="1">
                          <a:effectLst/>
                        </a:rPr>
                        <a:t>) </a:t>
                      </a:r>
                      <a:r>
                        <a:rPr lang="ko-KR" altLang="en-US" sz="900" kern="100" noProof="1">
                          <a:effectLst/>
                        </a:rPr>
                        <a:t>  □ 우수회원 </a:t>
                      </a:r>
                      <a:r>
                        <a:rPr kumimoji="0" lang="en-US" altLang="ko-KR" sz="1000" b="0" i="0" u="none" strike="noStrike" kern="100" cap="none" spc="0" normalizeH="0" baseline="0" noProof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800" b="0" i="0" u="none" strike="noStrike" kern="100" cap="none" spc="0" normalizeH="0" baseline="0" noProof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인스트럭터 </a:t>
                      </a:r>
                      <a:r>
                        <a:rPr kumimoji="0" lang="en-US" altLang="ko-KR" sz="800" b="0" i="0" u="none" strike="noStrike" kern="100" cap="none" spc="0" normalizeH="0" baseline="0" noProof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Lv2</a:t>
                      </a:r>
                      <a:r>
                        <a:rPr kumimoji="0" lang="en-US" altLang="ko-KR" sz="1000" b="0" i="0" u="none" strike="noStrike" kern="100" cap="none" spc="0" normalizeH="0" baseline="0" noProof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  </a:t>
                      </a:r>
                      <a:r>
                        <a:rPr lang="ko-KR" altLang="en-US" sz="900" kern="100" noProof="1">
                          <a:effectLst/>
                        </a:rPr>
                        <a:t>□ 특별회원 </a:t>
                      </a:r>
                      <a:r>
                        <a:rPr kumimoji="0" lang="en-US" altLang="ko-KR" sz="1000" b="0" i="0" u="none" strike="noStrike" kern="100" cap="none" spc="0" normalizeH="0" baseline="0" noProof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800" b="0" i="0" u="none" strike="noStrike" kern="100" cap="none" spc="0" normalizeH="0" baseline="0" noProof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인스트럭터 </a:t>
                      </a:r>
                      <a:r>
                        <a:rPr kumimoji="0" lang="en-US" altLang="ko-KR" sz="800" b="0" i="0" u="none" strike="noStrike" kern="100" cap="none" spc="0" normalizeH="0" baseline="0" noProof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Lv3</a:t>
                      </a:r>
                      <a:r>
                        <a:rPr kumimoji="0" lang="en-US" altLang="ko-KR" sz="1000" b="0" i="0" u="none" strike="noStrike" kern="100" cap="none" spc="0" normalizeH="0" baseline="0" noProof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900" kern="100" noProof="1">
                          <a:effectLst/>
                        </a:rPr>
                        <a:t>         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</a:endParaRPr>
                    </a:p>
                  </a:txBody>
                  <a:tcPr marL="17232" marR="17232" marT="17232" marB="17232" anchor="ctr"/>
                </a:tc>
                <a:tc hMerge="1"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ko-KR" sz="900" kern="100" dirty="0">
                          <a:effectLst/>
                        </a:rPr>
                        <a:t>□ 내국인</a:t>
                      </a:r>
                      <a:r>
                        <a:rPr lang="en-US" sz="900" kern="100" dirty="0">
                          <a:effectLst/>
                        </a:rPr>
                        <a:t>  </a:t>
                      </a:r>
                      <a:r>
                        <a:rPr lang="ko-KR" sz="900" kern="100" dirty="0">
                          <a:effectLst/>
                        </a:rPr>
                        <a:t>□ 외국인</a:t>
                      </a:r>
                      <a:endParaRPr lang="ko-KR" sz="10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765833"/>
                  </a:ext>
                </a:extLst>
              </a:tr>
              <a:tr h="234011">
                <a:tc>
                  <a:txBody>
                    <a:bodyPr/>
                    <a:lstStyle/>
                    <a:p>
                      <a:pPr algn="ctr" latinLnBrk="0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회원번호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en-US" altLang="ko-KR" sz="900" kern="100" noProof="1">
                          <a:effectLst/>
                        </a:rPr>
                        <a:t>STAR  K -                                                                                                      ※</a:t>
                      </a:r>
                      <a:r>
                        <a:rPr lang="ko-KR" altLang="en-US" sz="900" kern="100" noProof="1">
                          <a:effectLst/>
                        </a:rPr>
                        <a:t>회원 번호는 직원 기입란입니다</a:t>
                      </a:r>
                      <a:r>
                        <a:rPr lang="en-US" altLang="ko-KR" sz="900" kern="100" noProof="1">
                          <a:effectLst/>
                        </a:rPr>
                        <a:t>.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</a:endParaRPr>
                    </a:p>
                  </a:txBody>
                  <a:tcPr marL="17232" marR="17232" marT="17232" marB="1723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16205" algn="l" latinLnBrk="0">
                        <a:lnSpc>
                          <a:spcPct val="160000"/>
                        </a:lnSpc>
                      </a:pPr>
                      <a:r>
                        <a:rPr lang="ko-KR" sz="900" kern="100" dirty="0">
                          <a:effectLst/>
                        </a:rPr>
                        <a:t>※회원 번호는 직원 기입란입니다</a:t>
                      </a:r>
                      <a:r>
                        <a:rPr lang="en-US" sz="900" kern="100" dirty="0">
                          <a:effectLst/>
                        </a:rPr>
                        <a:t>.</a:t>
                      </a:r>
                      <a:endParaRPr lang="ko-KR" sz="10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430190"/>
                  </a:ext>
                </a:extLst>
              </a:tr>
              <a:tr h="234011">
                <a:tc>
                  <a:txBody>
                    <a:bodyPr/>
                    <a:lstStyle/>
                    <a:p>
                      <a:pPr algn="l" latinLnBrk="0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    </a:t>
                      </a:r>
                      <a:r>
                        <a:rPr lang="ko-KR" altLang="en-US" sz="900" b="1" kern="100" noProof="1">
                          <a:solidFill>
                            <a:srgbClr val="FF0000"/>
                          </a:solidFill>
                          <a:effectLst/>
                        </a:rPr>
                        <a:t>* </a:t>
                      </a:r>
                      <a:r>
                        <a:rPr lang="ko-KR" altLang="en-US" sz="900" kern="100" noProof="1">
                          <a:effectLst/>
                        </a:rPr>
                        <a:t>성    명 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en-US" altLang="ko-KR" sz="900" kern="100" noProof="1">
                          <a:effectLst/>
                        </a:rPr>
                        <a:t>(</a:t>
                      </a:r>
                      <a:r>
                        <a:rPr lang="ko-KR" altLang="en-US" sz="900" kern="100" noProof="1">
                          <a:effectLst/>
                        </a:rPr>
                        <a:t>한글</a:t>
                      </a:r>
                      <a:r>
                        <a:rPr lang="en-US" altLang="ko-KR" sz="900" kern="100" noProof="1">
                          <a:effectLst/>
                        </a:rPr>
                        <a:t>)                  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gridSpan="2"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en-US" altLang="ko-KR" sz="900" kern="100" noProof="1">
                          <a:effectLst/>
                        </a:rPr>
                        <a:t>(</a:t>
                      </a:r>
                      <a:r>
                        <a:rPr lang="ko-KR" altLang="en-US" sz="900" kern="100" noProof="1">
                          <a:effectLst/>
                        </a:rPr>
                        <a:t>영문</a:t>
                      </a:r>
                      <a:r>
                        <a:rPr lang="en-US" altLang="ko-KR" sz="900" kern="100" noProof="1">
                          <a:effectLst/>
                        </a:rPr>
                        <a:t>)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49520"/>
                  </a:ext>
                </a:extLst>
              </a:tr>
              <a:tr h="234011">
                <a:tc>
                  <a:txBody>
                    <a:bodyPr/>
                    <a:lstStyle/>
                    <a:p>
                      <a:pPr algn="l" latinLnBrk="0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    </a:t>
                      </a:r>
                      <a:r>
                        <a:rPr lang="ko-KR" altLang="en-US" sz="900" b="1" kern="100" noProof="1">
                          <a:solidFill>
                            <a:srgbClr val="FF0000"/>
                          </a:solidFill>
                          <a:effectLst/>
                        </a:rPr>
                        <a:t>* </a:t>
                      </a:r>
                      <a:r>
                        <a:rPr lang="ko-KR" altLang="en-US" sz="900" kern="100" noProof="1">
                          <a:effectLst/>
                        </a:rPr>
                        <a:t>생년월일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           년      월      일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60000"/>
                        </a:lnSpc>
                      </a:pPr>
                      <a:r>
                        <a:rPr lang="ko-KR" altLang="en-US" sz="900" b="1" kern="100" noProof="1">
                          <a:solidFill>
                            <a:srgbClr val="FF0000"/>
                          </a:solidFill>
                          <a:effectLst/>
                        </a:rPr>
                        <a:t>   * </a:t>
                      </a:r>
                      <a:r>
                        <a:rPr lang="ko-KR" altLang="en-US" sz="900" kern="100" noProof="1">
                          <a:effectLst/>
                        </a:rPr>
                        <a:t>성    별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□ 남    □ 여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extLst>
                  <a:ext uri="{0D108BD9-81ED-4DB2-BD59-A6C34878D82A}">
                    <a16:rowId xmlns:a16="http://schemas.microsoft.com/office/drawing/2014/main" val="1603920385"/>
                  </a:ext>
                </a:extLst>
              </a:tr>
              <a:tr h="234011">
                <a:tc>
                  <a:txBody>
                    <a:bodyPr/>
                    <a:lstStyle/>
                    <a:p>
                      <a:pPr algn="l" latinLnBrk="0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    </a:t>
                      </a:r>
                      <a:r>
                        <a:rPr lang="ko-KR" altLang="en-US" sz="900" b="1" kern="100" noProof="1">
                          <a:solidFill>
                            <a:srgbClr val="FF0000"/>
                          </a:solidFill>
                          <a:effectLst/>
                        </a:rPr>
                        <a:t>* </a:t>
                      </a:r>
                      <a:r>
                        <a:rPr lang="ko-KR" altLang="en-US" sz="900" kern="100" noProof="1">
                          <a:effectLst/>
                        </a:rPr>
                        <a:t>주    소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gridSpan="3"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                                                                                                           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099428"/>
                  </a:ext>
                </a:extLst>
              </a:tr>
              <a:tr h="234011">
                <a:tc>
                  <a:txBody>
                    <a:bodyPr/>
                    <a:lstStyle/>
                    <a:p>
                      <a:pPr algn="l" latinLnBrk="0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    </a:t>
                      </a:r>
                      <a:r>
                        <a:rPr lang="ko-KR" altLang="en-US" sz="900" b="1" kern="100" noProof="1">
                          <a:solidFill>
                            <a:srgbClr val="FF0000"/>
                          </a:solidFill>
                          <a:effectLst/>
                        </a:rPr>
                        <a:t>* </a:t>
                      </a:r>
                      <a:r>
                        <a:rPr lang="ko-KR" altLang="en-US" sz="900" kern="100" noProof="1">
                          <a:effectLst/>
                        </a:rPr>
                        <a:t>전화번호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en-US" altLang="ko-KR" sz="900" kern="100" noProof="1">
                          <a:effectLst/>
                        </a:rPr>
                        <a:t>(</a:t>
                      </a:r>
                      <a:r>
                        <a:rPr lang="ko-KR" altLang="en-US" sz="900" kern="100" noProof="1">
                          <a:effectLst/>
                        </a:rPr>
                        <a:t>자택</a:t>
                      </a:r>
                      <a:r>
                        <a:rPr lang="en-US" altLang="ko-KR" sz="900" kern="100" noProof="1">
                          <a:effectLst/>
                        </a:rPr>
                        <a:t>)                 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gridSpan="2"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en-US" altLang="ko-KR" sz="900" kern="100" noProof="1">
                          <a:effectLst/>
                        </a:rPr>
                        <a:t>(</a:t>
                      </a:r>
                      <a:r>
                        <a:rPr lang="ko-KR" altLang="en-US" sz="900" kern="100" noProof="1">
                          <a:effectLst/>
                        </a:rPr>
                        <a:t>휴대전화</a:t>
                      </a:r>
                      <a:r>
                        <a:rPr lang="en-US" altLang="ko-KR" sz="900" kern="100" noProof="1">
                          <a:effectLst/>
                        </a:rPr>
                        <a:t>)   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858896"/>
                  </a:ext>
                </a:extLst>
              </a:tr>
              <a:tr h="303913">
                <a:tc>
                  <a:txBody>
                    <a:bodyPr/>
                    <a:lstStyle/>
                    <a:p>
                      <a:pPr algn="ctr" latinLnBrk="0">
                        <a:lnSpc>
                          <a:spcPct val="160000"/>
                        </a:lnSpc>
                      </a:pPr>
                      <a:r>
                        <a:rPr lang="ko-KR" altLang="en-US" sz="900" kern="100" spc="180" noProof="1">
                          <a:effectLst/>
                        </a:rPr>
                        <a:t>이메일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gridSpan="3"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ko-KR" altLang="en-US" sz="800" kern="100" spc="-35" noProof="1">
                          <a:effectLst/>
                        </a:rPr>
                        <a:t>                                                                                                                                </a:t>
                      </a:r>
                      <a:r>
                        <a:rPr lang="en-US" altLang="ko-KR" sz="800" kern="100" spc="-35" noProof="1">
                          <a:effectLst/>
                        </a:rPr>
                        <a:t>※</a:t>
                      </a:r>
                      <a:r>
                        <a:rPr lang="ko-KR" altLang="en-US" sz="800" kern="100" spc="-35" noProof="1">
                          <a:effectLst/>
                        </a:rPr>
                        <a:t>이메일 기재 시 본 협회 행사 정보를 받아 보실 수 있습니다</a:t>
                      </a:r>
                      <a:r>
                        <a:rPr lang="en-US" altLang="ko-KR" sz="900" kern="100" spc="-35" noProof="1">
                          <a:effectLst/>
                        </a:rPr>
                        <a:t>.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</a:endParaRPr>
                    </a:p>
                  </a:txBody>
                  <a:tcPr marL="17232" marR="17232" marT="17232" marB="17232" anchor="ctr"/>
                </a:tc>
                <a:tc hMerge="1">
                  <a:txBody>
                    <a:bodyPr/>
                    <a:lstStyle/>
                    <a:p>
                      <a:pPr marL="25400" algn="ctr" latinLnBrk="0">
                        <a:lnSpc>
                          <a:spcPct val="160000"/>
                        </a:lnSpc>
                      </a:pPr>
                      <a:r>
                        <a:rPr lang="ko-KR" sz="900" kern="100" spc="-35" dirty="0">
                          <a:effectLst/>
                        </a:rPr>
                        <a:t>※이메일 기재 시 본 협회 행사 정보를 받아 보실 수 있습니다</a:t>
                      </a:r>
                      <a:r>
                        <a:rPr lang="en-US" sz="900" kern="100" spc="-35" dirty="0">
                          <a:effectLst/>
                        </a:rPr>
                        <a:t>.</a:t>
                      </a:r>
                      <a:endParaRPr lang="ko-KR" sz="10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560631"/>
                  </a:ext>
                </a:extLst>
              </a:tr>
              <a:tr h="234011">
                <a:tc>
                  <a:txBody>
                    <a:bodyPr/>
                    <a:lstStyle/>
                    <a:p>
                      <a:pPr algn="ctr" latinLnBrk="0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직    업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 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활동 지역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ko-KR" altLang="en-US" sz="900" kern="100" noProof="1">
                          <a:effectLst/>
                        </a:rPr>
                        <a:t> </a:t>
                      </a:r>
                      <a:endParaRPr lang="ko-KR" altLang="en-US" sz="1000" kern="100" noProof="1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extLst>
                  <a:ext uri="{0D108BD9-81ED-4DB2-BD59-A6C34878D82A}">
                    <a16:rowId xmlns:a16="http://schemas.microsoft.com/office/drawing/2014/main" val="1422821861"/>
                  </a:ext>
                </a:extLst>
              </a:tr>
            </a:tbl>
          </a:graphicData>
        </a:graphic>
      </p:graphicFrame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2DEB7390-DDCE-4960-83B5-3697A3B41F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423754"/>
              </p:ext>
            </p:extLst>
          </p:nvPr>
        </p:nvGraphicFramePr>
        <p:xfrm>
          <a:off x="471488" y="3441824"/>
          <a:ext cx="5915024" cy="12866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76391">
                  <a:extLst>
                    <a:ext uri="{9D8B030D-6E8A-4147-A177-3AD203B41FA5}">
                      <a16:colId xmlns:a16="http://schemas.microsoft.com/office/drawing/2014/main" val="1660443543"/>
                    </a:ext>
                  </a:extLst>
                </a:gridCol>
                <a:gridCol w="2405152">
                  <a:extLst>
                    <a:ext uri="{9D8B030D-6E8A-4147-A177-3AD203B41FA5}">
                      <a16:colId xmlns:a16="http://schemas.microsoft.com/office/drawing/2014/main" val="742588302"/>
                    </a:ext>
                  </a:extLst>
                </a:gridCol>
                <a:gridCol w="768073">
                  <a:extLst>
                    <a:ext uri="{9D8B030D-6E8A-4147-A177-3AD203B41FA5}">
                      <a16:colId xmlns:a16="http://schemas.microsoft.com/office/drawing/2014/main" val="1361848249"/>
                    </a:ext>
                  </a:extLst>
                </a:gridCol>
                <a:gridCol w="1865408">
                  <a:extLst>
                    <a:ext uri="{9D8B030D-6E8A-4147-A177-3AD203B41FA5}">
                      <a16:colId xmlns:a16="http://schemas.microsoft.com/office/drawing/2014/main" val="3766078224"/>
                    </a:ext>
                  </a:extLst>
                </a:gridCol>
              </a:tblGrid>
              <a:tr h="224781">
                <a:tc gridSpan="4">
                  <a:txBody>
                    <a:bodyPr/>
                    <a:lstStyle/>
                    <a:p>
                      <a:pPr algn="just" latinLnBrk="1">
                        <a:lnSpc>
                          <a:spcPct val="160000"/>
                        </a:lnSpc>
                      </a:pPr>
                      <a:r>
                        <a:rPr lang="en-US" sz="900" b="1" kern="100" dirty="0">
                          <a:solidFill>
                            <a:schemeClr val="bg1"/>
                          </a:solidFill>
                          <a:effectLst/>
                        </a:rPr>
                        <a:t> 2. </a:t>
                      </a:r>
                      <a:r>
                        <a:rPr lang="ko-KR" sz="900" b="1" kern="100" dirty="0">
                          <a:solidFill>
                            <a:schemeClr val="bg1"/>
                          </a:solidFill>
                          <a:effectLst/>
                        </a:rPr>
                        <a:t>회원 가입비</a:t>
                      </a:r>
                      <a:endParaRPr lang="ko-KR" sz="1000" b="1" kern="100" dirty="0">
                        <a:solidFill>
                          <a:schemeClr val="bg1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344485"/>
                  </a:ext>
                </a:extLst>
              </a:tr>
              <a:tr h="262028">
                <a:tc>
                  <a:txBody>
                    <a:bodyPr/>
                    <a:lstStyle/>
                    <a:p>
                      <a:pPr algn="l" latinLnBrk="0">
                        <a:lnSpc>
                          <a:spcPct val="160000"/>
                        </a:lnSpc>
                      </a:pPr>
                      <a:r>
                        <a:rPr lang="en-US" sz="900" kern="100" dirty="0">
                          <a:effectLst/>
                        </a:rPr>
                        <a:t> </a:t>
                      </a:r>
                      <a:r>
                        <a:rPr lang="en-US" sz="900" b="1" kern="100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r>
                        <a:rPr lang="ko-KR" sz="900" kern="100" dirty="0">
                          <a:effectLst/>
                        </a:rPr>
                        <a:t>회원기간선택</a:t>
                      </a:r>
                      <a:endParaRPr lang="ko-KR" sz="10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gridSpan="3"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ko-KR" sz="900" kern="100" dirty="0">
                          <a:effectLst/>
                        </a:rPr>
                        <a:t>□ </a:t>
                      </a:r>
                      <a:r>
                        <a:rPr lang="ko-KR" altLang="en-US" sz="900" kern="100" dirty="0">
                          <a:effectLst/>
                        </a:rPr>
                        <a:t>준회원 </a:t>
                      </a:r>
                      <a:r>
                        <a:rPr lang="en-US" altLang="ko-KR" sz="900" kern="100" dirty="0">
                          <a:effectLst/>
                        </a:rPr>
                        <a:t>(50,000)     </a:t>
                      </a:r>
                      <a:r>
                        <a:rPr lang="ko-KR" sz="900" kern="100" dirty="0">
                          <a:effectLst/>
                        </a:rPr>
                        <a:t>□ </a:t>
                      </a:r>
                      <a:r>
                        <a:rPr lang="ko-KR" altLang="en-US" sz="900" kern="100" dirty="0">
                          <a:effectLst/>
                        </a:rPr>
                        <a:t>정회원 </a:t>
                      </a:r>
                      <a:r>
                        <a:rPr lang="en-US" altLang="ko-KR" sz="900" kern="100" dirty="0">
                          <a:effectLst/>
                        </a:rPr>
                        <a:t>(100,000</a:t>
                      </a:r>
                      <a:r>
                        <a:rPr lang="ko-KR" altLang="en-US" sz="900" kern="100" dirty="0">
                          <a:effectLst/>
                        </a:rPr>
                        <a:t>원</a:t>
                      </a:r>
                      <a:r>
                        <a:rPr lang="en-US" altLang="ko-KR" sz="900" kern="100" dirty="0">
                          <a:effectLst/>
                        </a:rPr>
                        <a:t>)     </a:t>
                      </a:r>
                      <a:r>
                        <a:rPr lang="ko-KR" altLang="ko-KR" sz="900" kern="100" dirty="0">
                          <a:effectLst/>
                        </a:rPr>
                        <a:t>□ </a:t>
                      </a:r>
                      <a:r>
                        <a:rPr lang="ko-KR" altLang="en-US" sz="900" kern="100" dirty="0">
                          <a:effectLst/>
                        </a:rPr>
                        <a:t>우수회원 </a:t>
                      </a:r>
                      <a:r>
                        <a:rPr lang="en-US" altLang="ko-KR" sz="900" kern="100" dirty="0">
                          <a:effectLst/>
                        </a:rPr>
                        <a:t>(200,000</a:t>
                      </a:r>
                      <a:r>
                        <a:rPr lang="ko-KR" altLang="en-US" sz="900" kern="100" dirty="0">
                          <a:effectLst/>
                        </a:rPr>
                        <a:t>원</a:t>
                      </a:r>
                      <a:r>
                        <a:rPr lang="en-US" altLang="ko-KR" sz="900" kern="100" dirty="0">
                          <a:effectLst/>
                        </a:rPr>
                        <a:t>)    </a:t>
                      </a:r>
                      <a:r>
                        <a:rPr lang="ko-KR" altLang="ko-KR" sz="900" kern="100" dirty="0">
                          <a:effectLst/>
                        </a:rPr>
                        <a:t>□ </a:t>
                      </a:r>
                      <a:r>
                        <a:rPr lang="ko-KR" altLang="en-US" sz="900" kern="100" dirty="0">
                          <a:effectLst/>
                        </a:rPr>
                        <a:t>특별회원 </a:t>
                      </a:r>
                      <a:r>
                        <a:rPr lang="en-US" altLang="ko-KR" sz="900" kern="100" dirty="0">
                          <a:effectLst/>
                        </a:rPr>
                        <a:t>(500,000</a:t>
                      </a:r>
                      <a:r>
                        <a:rPr lang="ko-KR" altLang="en-US" sz="900" kern="100" dirty="0">
                          <a:effectLst/>
                        </a:rPr>
                        <a:t>원</a:t>
                      </a:r>
                      <a:r>
                        <a:rPr lang="en-US" altLang="ko-KR" sz="900" kern="100" dirty="0">
                          <a:effectLst/>
                        </a:rPr>
                        <a:t>)</a:t>
                      </a:r>
                      <a:endParaRPr lang="ko-KR" sz="10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358260"/>
                  </a:ext>
                </a:extLst>
              </a:tr>
              <a:tr h="262028">
                <a:tc>
                  <a:txBody>
                    <a:bodyPr/>
                    <a:lstStyle/>
                    <a:p>
                      <a:pPr algn="ctr" latinLnBrk="0">
                        <a:lnSpc>
                          <a:spcPct val="160000"/>
                        </a:lnSpc>
                      </a:pPr>
                      <a:r>
                        <a:rPr lang="ko-KR" sz="900" kern="100" dirty="0">
                          <a:effectLst/>
                        </a:rPr>
                        <a:t>입금 예정일</a:t>
                      </a:r>
                      <a:endParaRPr lang="ko-KR" sz="10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>
                  <a:txBody>
                    <a:bodyPr/>
                    <a:lstStyle/>
                    <a:p>
                      <a:pPr marL="116205" algn="just" latinLnBrk="1">
                        <a:lnSpc>
                          <a:spcPct val="160000"/>
                        </a:lnSpc>
                      </a:pPr>
                      <a:r>
                        <a:rPr lang="en-US" sz="900" kern="100" dirty="0">
                          <a:effectLst/>
                        </a:rPr>
                        <a:t>           </a:t>
                      </a:r>
                      <a:r>
                        <a:rPr lang="ko-KR" sz="900" kern="100" dirty="0">
                          <a:effectLst/>
                        </a:rPr>
                        <a:t>년</a:t>
                      </a:r>
                      <a:r>
                        <a:rPr lang="en-US" sz="900" kern="100" dirty="0">
                          <a:effectLst/>
                        </a:rPr>
                        <a:t>         </a:t>
                      </a:r>
                      <a:r>
                        <a:rPr lang="ko-KR" sz="900" kern="100" dirty="0">
                          <a:effectLst/>
                        </a:rPr>
                        <a:t>월</a:t>
                      </a:r>
                      <a:r>
                        <a:rPr lang="en-US" sz="900" kern="100" dirty="0">
                          <a:effectLst/>
                        </a:rPr>
                        <a:t>          </a:t>
                      </a:r>
                      <a:r>
                        <a:rPr lang="ko-KR" sz="900" kern="100" dirty="0">
                          <a:effectLst/>
                        </a:rPr>
                        <a:t>일</a:t>
                      </a:r>
                      <a:endParaRPr lang="ko-KR" sz="10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60000"/>
                        </a:lnSpc>
                      </a:pPr>
                      <a:r>
                        <a:rPr lang="ko-KR" sz="900" kern="100">
                          <a:effectLst/>
                        </a:rPr>
                        <a:t>입금액</a:t>
                      </a:r>
                      <a:endParaRPr lang="ko-KR" sz="1000" kern="10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>
                  <a:txBody>
                    <a:bodyPr/>
                    <a:lstStyle/>
                    <a:p>
                      <a:pPr marL="116205" algn="ctr" latinLnBrk="0">
                        <a:lnSpc>
                          <a:spcPct val="160000"/>
                        </a:lnSpc>
                      </a:pPr>
                      <a:r>
                        <a:rPr lang="en-US" sz="900" kern="100" dirty="0">
                          <a:effectLst/>
                        </a:rPr>
                        <a:t>                       </a:t>
                      </a:r>
                      <a:r>
                        <a:rPr lang="ko-KR" sz="900" kern="100" dirty="0">
                          <a:effectLst/>
                        </a:rPr>
                        <a:t>원</a:t>
                      </a:r>
                      <a:endParaRPr lang="ko-KR" sz="10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extLst>
                  <a:ext uri="{0D108BD9-81ED-4DB2-BD59-A6C34878D82A}">
                    <a16:rowId xmlns:a16="http://schemas.microsoft.com/office/drawing/2014/main" val="2573129028"/>
                  </a:ext>
                </a:extLst>
              </a:tr>
              <a:tr h="262028">
                <a:tc>
                  <a:txBody>
                    <a:bodyPr/>
                    <a:lstStyle/>
                    <a:p>
                      <a:pPr algn="l" latinLnBrk="0">
                        <a:lnSpc>
                          <a:spcPct val="160000"/>
                        </a:lnSpc>
                      </a:pPr>
                      <a:r>
                        <a:rPr lang="en-US" sz="900" kern="100" dirty="0">
                          <a:effectLst/>
                        </a:rPr>
                        <a:t>  </a:t>
                      </a:r>
                      <a:r>
                        <a:rPr lang="en-US" sz="900" b="1" kern="100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r>
                        <a:rPr lang="ko-KR" sz="900" kern="100" dirty="0">
                          <a:effectLst/>
                        </a:rPr>
                        <a:t>입금자명</a:t>
                      </a:r>
                      <a:endParaRPr lang="ko-KR" sz="10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gridSpan="3">
                  <a:txBody>
                    <a:bodyPr/>
                    <a:lstStyle/>
                    <a:p>
                      <a:pPr marL="116205" algn="l" latinLnBrk="0">
                        <a:lnSpc>
                          <a:spcPct val="160000"/>
                        </a:lnSpc>
                      </a:pPr>
                      <a:r>
                        <a:rPr lang="en-US" sz="900" kern="100" dirty="0">
                          <a:effectLst/>
                        </a:rPr>
                        <a:t>                                                                                            </a:t>
                      </a:r>
                      <a:r>
                        <a:rPr lang="en-US" altLang="ko-KR" sz="800" kern="100" dirty="0">
                          <a:effectLst/>
                        </a:rPr>
                        <a:t>※</a:t>
                      </a:r>
                      <a:r>
                        <a:rPr lang="ko-KR" altLang="en-US" sz="800" kern="100" dirty="0">
                          <a:effectLst/>
                        </a:rPr>
                        <a:t>신청자와 입금자가 다를 경우 반드시 기입해 주세요</a:t>
                      </a:r>
                      <a:r>
                        <a:rPr lang="en-US" sz="800" kern="100" dirty="0">
                          <a:effectLst/>
                        </a:rPr>
                        <a:t>. </a:t>
                      </a:r>
                      <a:endParaRPr lang="ko-KR" altLang="en-US" sz="10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</a:endParaRPr>
                    </a:p>
                  </a:txBody>
                  <a:tcPr marL="17232" marR="17232" marT="17232" marB="17232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60000"/>
                        </a:lnSpc>
                      </a:pPr>
                      <a:r>
                        <a:rPr lang="ko-KR" sz="800" kern="100" dirty="0">
                          <a:effectLst/>
                        </a:rPr>
                        <a:t>※신청자와 입금자가 다를 경우 반드시 기입해 주세요</a:t>
                      </a:r>
                      <a:r>
                        <a:rPr lang="en-US" sz="800" kern="100" dirty="0">
                          <a:effectLst/>
                        </a:rPr>
                        <a:t>. </a:t>
                      </a:r>
                      <a:endParaRPr lang="ko-KR" sz="10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77381"/>
                  </a:ext>
                </a:extLst>
              </a:tr>
              <a:tr h="268588">
                <a:tc>
                  <a:txBody>
                    <a:bodyPr/>
                    <a:lstStyle/>
                    <a:p>
                      <a:pPr algn="ctr" latinLnBrk="0">
                        <a:lnSpc>
                          <a:spcPct val="160000"/>
                        </a:lnSpc>
                      </a:pPr>
                      <a:r>
                        <a:rPr lang="ko-KR" sz="900" kern="100" dirty="0">
                          <a:effectLst/>
                        </a:rPr>
                        <a:t>계좌번호 안내</a:t>
                      </a:r>
                      <a:endParaRPr lang="ko-KR" sz="10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gridSpan="3">
                  <a:txBody>
                    <a:bodyPr/>
                    <a:lstStyle/>
                    <a:p>
                      <a:pPr marL="116205" algn="l" latinLnBrk="0">
                        <a:lnSpc>
                          <a:spcPct val="160000"/>
                        </a:lnSpc>
                      </a:pPr>
                      <a:r>
                        <a:rPr lang="ko-KR" sz="900" kern="100" dirty="0">
                          <a:effectLst/>
                        </a:rPr>
                        <a:t>▶ </a:t>
                      </a:r>
                      <a:r>
                        <a:rPr lang="ko-KR" altLang="en-US" sz="900" kern="100" dirty="0">
                          <a:effectLst/>
                        </a:rPr>
                        <a:t>국민</a:t>
                      </a:r>
                      <a:r>
                        <a:rPr lang="en-US" sz="900" kern="100" dirty="0">
                          <a:effectLst/>
                        </a:rPr>
                        <a:t> </a:t>
                      </a:r>
                      <a:r>
                        <a:rPr lang="en-US" sz="1100" kern="100" dirty="0">
                          <a:effectLst/>
                        </a:rPr>
                        <a:t>084001 – 04 – 230626                            </a:t>
                      </a:r>
                      <a:r>
                        <a:rPr lang="ko-KR" altLang="en-US" sz="900" kern="100" dirty="0">
                          <a:effectLst/>
                        </a:rPr>
                        <a:t>예금주</a:t>
                      </a:r>
                      <a:r>
                        <a:rPr lang="en-US" altLang="ko-KR" sz="900" kern="100" dirty="0">
                          <a:effectLst/>
                        </a:rPr>
                        <a:t>: </a:t>
                      </a:r>
                      <a:r>
                        <a:rPr lang="ko-KR" altLang="en-US" sz="900" kern="100" dirty="0">
                          <a:effectLst/>
                        </a:rPr>
                        <a:t>사단법인 스포츠리듬트레이닝협회</a:t>
                      </a:r>
                      <a:endParaRPr lang="ko-KR" sz="10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604829"/>
                  </a:ext>
                </a:extLst>
              </a:tr>
            </a:tbl>
          </a:graphicData>
        </a:graphic>
      </p:graphicFrame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1C77B20-9028-4B7B-AF1D-44B984C2A4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150376"/>
              </p:ext>
            </p:extLst>
          </p:nvPr>
        </p:nvGraphicFramePr>
        <p:xfrm>
          <a:off x="471488" y="4829359"/>
          <a:ext cx="5915024" cy="2159477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1660443543"/>
                    </a:ext>
                  </a:extLst>
                </a:gridCol>
                <a:gridCol w="1971674">
                  <a:extLst>
                    <a:ext uri="{9D8B030D-6E8A-4147-A177-3AD203B41FA5}">
                      <a16:colId xmlns:a16="http://schemas.microsoft.com/office/drawing/2014/main" val="3615861697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931109572"/>
                    </a:ext>
                  </a:extLst>
                </a:gridCol>
              </a:tblGrid>
              <a:tr h="204773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900" b="1" kern="100" dirty="0">
                          <a:solidFill>
                            <a:schemeClr val="bg1"/>
                          </a:solidFill>
                          <a:effectLst/>
                          <a:latin typeface="ÇÑÄÄ¹ÙÅÁ"/>
                          <a:ea typeface="맑은 고딕" panose="020B0503020000020004" pitchFamily="50" charset="-127"/>
                          <a:cs typeface="ÇÑÄÄ¹ÙÅÁ"/>
                        </a:rPr>
                        <a:t>스포츠리듬트레이닝협회 개인정보 취급 방침</a:t>
                      </a:r>
                      <a:endParaRPr lang="ko-KR" sz="1000" b="1" kern="100" dirty="0">
                        <a:solidFill>
                          <a:schemeClr val="bg1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344485"/>
                  </a:ext>
                </a:extLst>
              </a:tr>
              <a:tr h="1840003">
                <a:tc>
                  <a:txBody>
                    <a:bodyPr/>
                    <a:lstStyle/>
                    <a:p>
                      <a:pPr algn="l" latinLnBrk="0">
                        <a:lnSpc>
                          <a:spcPct val="100000"/>
                        </a:lnSpc>
                      </a:pPr>
                      <a:r>
                        <a:rPr lang="ko-KR" altLang="en-US" sz="600" b="0" dirty="0"/>
                        <a:t>협회는 회원가입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상담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각 종 서비스 신청 등을 위 해 아래와 같은 개인정보를 수집하고 있습니다</a:t>
                      </a:r>
                      <a:r>
                        <a:rPr lang="en-US" altLang="ko-KR" sz="600" b="0" dirty="0"/>
                        <a:t>. </a:t>
                      </a:r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600" b="1" dirty="0"/>
                        <a:t>1. </a:t>
                      </a:r>
                      <a:r>
                        <a:rPr lang="ko-KR" altLang="en-US" sz="600" b="1" dirty="0"/>
                        <a:t>개인정보 항목</a:t>
                      </a:r>
                      <a:r>
                        <a:rPr lang="ko-KR" altLang="en-US" sz="600" b="0" dirty="0"/>
                        <a:t> </a:t>
                      </a:r>
                      <a:endParaRPr lang="en-US" altLang="ko-KR" sz="600" b="0" dirty="0"/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ko-KR" altLang="en-US" sz="600" b="0" dirty="0"/>
                        <a:t>이름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생년월일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성별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자택 전화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휴대전화번호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자택 주 소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이메일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직업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관심 자격증 외 </a:t>
                      </a:r>
                      <a:endParaRPr lang="en-US" altLang="ko-KR" sz="600" b="0" dirty="0"/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600" b="1" dirty="0"/>
                        <a:t>2. </a:t>
                      </a:r>
                      <a:r>
                        <a:rPr lang="ko-KR" altLang="en-US" sz="600" b="1" dirty="0"/>
                        <a:t>개인정보의 수집 및 이용목적</a:t>
                      </a:r>
                      <a:r>
                        <a:rPr lang="ko-KR" altLang="en-US" sz="600" b="0" dirty="0"/>
                        <a:t> </a:t>
                      </a:r>
                      <a:endParaRPr lang="en-US" altLang="ko-KR" sz="600" b="0" dirty="0"/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500" b="0" dirty="0"/>
                        <a:t>1) </a:t>
                      </a:r>
                      <a:r>
                        <a:rPr lang="ko-KR" altLang="en-US" sz="600" b="0" dirty="0"/>
                        <a:t>개인정보 수집방법 </a:t>
                      </a:r>
                      <a:r>
                        <a:rPr lang="en-US" altLang="ko-KR" sz="600" b="0" dirty="0"/>
                        <a:t>: </a:t>
                      </a:r>
                      <a:r>
                        <a:rPr lang="ko-KR" altLang="en-US" sz="600" b="0" dirty="0"/>
                        <a:t>회원가입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각 종 신청 서류 제 출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캠페인 및 설문조사 참여 등 </a:t>
                      </a:r>
                      <a:r>
                        <a:rPr lang="en-US" altLang="ko-KR" sz="600" b="0" dirty="0"/>
                        <a:t>2) </a:t>
                      </a:r>
                      <a:r>
                        <a:rPr lang="ko-KR" altLang="en-US" sz="600" b="0" dirty="0"/>
                        <a:t>이용목적 </a:t>
                      </a:r>
                      <a:r>
                        <a:rPr lang="en-US" altLang="ko-KR" sz="600" b="0" dirty="0"/>
                        <a:t>: </a:t>
                      </a:r>
                      <a:r>
                        <a:rPr lang="ko-KR" altLang="en-US" sz="600" b="0" dirty="0"/>
                        <a:t>협회는 수집한 개인정보를 다음의 목적을 위해 활용합니다</a:t>
                      </a:r>
                      <a:r>
                        <a:rPr lang="en-US" altLang="ko-KR" sz="600" b="0" dirty="0"/>
                        <a:t>. </a:t>
                      </a:r>
                      <a:r>
                        <a:rPr lang="ko-KR" altLang="en-US" sz="600" b="0" dirty="0"/>
                        <a:t>회원 관리 </a:t>
                      </a:r>
                      <a:r>
                        <a:rPr lang="en-US" altLang="ko-KR" sz="600" b="0" dirty="0"/>
                        <a:t>: </a:t>
                      </a:r>
                      <a:r>
                        <a:rPr lang="ko-KR" altLang="en-US" sz="600" b="0" dirty="0"/>
                        <a:t>각 종 신청 여부의 사전 사후 확인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회원 상담 및 민원처리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행사 정보 및 공지사항 전달 마케팅 활용 </a:t>
                      </a:r>
                      <a:r>
                        <a:rPr lang="en-US" altLang="ko-KR" sz="600" b="0" dirty="0"/>
                        <a:t>: </a:t>
                      </a:r>
                      <a:r>
                        <a:rPr lang="ko-KR" altLang="en-US" sz="600" b="0" dirty="0"/>
                        <a:t>신규 서비스 제공을 위한 자료 활용 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이 벤트 등 광고성 정보 전달 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대외 협력 업체와의 업무 제휴에 따른 제품 정보 제공 및 서비스 제공을 위한 기초 자료 활용 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홈페이지 접속 빈도 파악 또는 회원의 서 비스 이용에 대한 통계 외 기타 선호 자격증 및 각종 설문조사 데이터의 활용 등</a:t>
                      </a:r>
                      <a:r>
                        <a:rPr lang="en-US" altLang="ko-KR" sz="600" b="0" dirty="0"/>
                        <a:t>. </a:t>
                      </a:r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600" b="1" dirty="0"/>
                        <a:t>3. </a:t>
                      </a:r>
                      <a:r>
                        <a:rPr lang="ko-KR" altLang="en-US" sz="600" b="1" dirty="0"/>
                        <a:t>개인정보의 보존 및 이용기간 </a:t>
                      </a:r>
                      <a:endParaRPr lang="en-US" altLang="ko-KR" sz="600" b="1" dirty="0"/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ko-KR" altLang="en-US" sz="600" b="0" dirty="0"/>
                        <a:t>협회는 원칙적으로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개인정보 수집 및 이용목적이 달성 된 후에는 해당 정보를 지체 없이 파기합니다</a:t>
                      </a:r>
                      <a:r>
                        <a:rPr lang="en-US" altLang="ko-KR" sz="600" b="0" dirty="0"/>
                        <a:t>. </a:t>
                      </a:r>
                      <a:r>
                        <a:rPr lang="ko-KR" altLang="en-US" sz="600" b="0" dirty="0"/>
                        <a:t>단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다음의 정보에 대해서는 아래의 이유로 명시한 기간 동안 보존합니다</a:t>
                      </a:r>
                      <a:r>
                        <a:rPr lang="en-US" altLang="ko-KR" sz="600" b="0" dirty="0"/>
                        <a:t>. </a:t>
                      </a:r>
                      <a:endParaRPr lang="ko-KR" altLang="en-US" sz="600" b="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</a:endParaRPr>
                    </a:p>
                  </a:txBody>
                  <a:tcPr marL="17232" marR="17232" marT="17232" marB="17232"/>
                </a:tc>
                <a:tc>
                  <a:txBody>
                    <a:bodyPr/>
                    <a:lstStyle/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600" b="0" dirty="0"/>
                        <a:t>1)</a:t>
                      </a:r>
                      <a:r>
                        <a:rPr lang="ko-KR" altLang="en-US" sz="600" b="0" dirty="0"/>
                        <a:t>보존 항목 </a:t>
                      </a:r>
                      <a:r>
                        <a:rPr lang="en-US" altLang="ko-KR" sz="600" b="0" dirty="0"/>
                        <a:t>: </a:t>
                      </a:r>
                      <a:r>
                        <a:rPr lang="ko-KR" altLang="en-US" sz="600" b="0" dirty="0"/>
                        <a:t>이름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생년월일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성별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자택 전화번호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자택 주소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휴대전화번호 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이메일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직업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관심 자격증 외 </a:t>
                      </a:r>
                      <a:r>
                        <a:rPr lang="en-US" altLang="ko-KR" sz="600" b="0" dirty="0"/>
                        <a:t>2) </a:t>
                      </a:r>
                      <a:r>
                        <a:rPr lang="ko-KR" altLang="en-US" sz="600" b="0" dirty="0"/>
                        <a:t>보존 근거 </a:t>
                      </a:r>
                      <a:r>
                        <a:rPr lang="en-US" altLang="ko-KR" sz="600" b="0" dirty="0"/>
                        <a:t>: </a:t>
                      </a:r>
                      <a:r>
                        <a:rPr lang="ko-KR" altLang="en-US" sz="600" b="0" dirty="0"/>
                        <a:t>각 종 신청내용의 사전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사후 확인 및 공 지 사항 안내 </a:t>
                      </a:r>
                      <a:r>
                        <a:rPr lang="en-US" altLang="ko-KR" sz="600" b="0" dirty="0"/>
                        <a:t>3) </a:t>
                      </a:r>
                      <a:r>
                        <a:rPr lang="ko-KR" altLang="en-US" sz="600" b="0" dirty="0"/>
                        <a:t>보존 기간 </a:t>
                      </a:r>
                      <a:r>
                        <a:rPr lang="en-US" altLang="ko-KR" sz="600" b="0" dirty="0"/>
                        <a:t>: </a:t>
                      </a:r>
                      <a:r>
                        <a:rPr lang="ko-KR" altLang="en-US" sz="600" b="0" dirty="0"/>
                        <a:t>회원 탈퇴 및 제명 시 즉시 파기 </a:t>
                      </a:r>
                      <a:endParaRPr lang="en-US" altLang="ko-KR" sz="600" b="0" dirty="0"/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600" b="1" dirty="0"/>
                        <a:t>4. </a:t>
                      </a:r>
                      <a:r>
                        <a:rPr lang="ko-KR" altLang="en-US" sz="600" b="1" dirty="0"/>
                        <a:t>개인정보의 파기절차 및 방법 </a:t>
                      </a:r>
                      <a:endParaRPr lang="en-US" altLang="ko-KR" sz="600" b="1" dirty="0"/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ko-KR" altLang="en-US" sz="600" b="0" dirty="0"/>
                        <a:t>협회는 원칙적으로 개인정보 수집 및 이용목적이 달성 된 후에는 해당 정보를 지체 없이 파기합니다</a:t>
                      </a:r>
                      <a:r>
                        <a:rPr lang="en-US" altLang="ko-KR" sz="600" b="0" dirty="0"/>
                        <a:t>. </a:t>
                      </a:r>
                      <a:r>
                        <a:rPr lang="ko-KR" altLang="en-US" sz="600" b="0" dirty="0"/>
                        <a:t>파기 절 차 및 방법은 다음과 같습니다</a:t>
                      </a:r>
                      <a:r>
                        <a:rPr lang="en-US" altLang="ko-KR" sz="600" b="0" dirty="0"/>
                        <a:t>. 1) </a:t>
                      </a:r>
                      <a:r>
                        <a:rPr lang="ko-KR" altLang="en-US" sz="600" b="0" dirty="0"/>
                        <a:t>파기절차 </a:t>
                      </a:r>
                      <a:r>
                        <a:rPr lang="en-US" altLang="ko-KR" sz="600" b="0" dirty="0"/>
                        <a:t>: </a:t>
                      </a:r>
                      <a:r>
                        <a:rPr lang="ko-KR" altLang="en-US" sz="600" b="0" dirty="0"/>
                        <a:t>회원님이 회원가입 등을 위해 입력하신 정보는 목적이 달성된 후 별도의 </a:t>
                      </a:r>
                      <a:r>
                        <a:rPr lang="en-US" altLang="ko-KR" sz="600" b="0" dirty="0"/>
                        <a:t>DB</a:t>
                      </a:r>
                      <a:r>
                        <a:rPr lang="ko-KR" altLang="en-US" sz="600" b="0" dirty="0"/>
                        <a:t>로 옮겨져</a:t>
                      </a:r>
                      <a:r>
                        <a:rPr lang="en-US" altLang="ko-KR" sz="600" b="0" dirty="0"/>
                        <a:t>(</a:t>
                      </a:r>
                      <a:r>
                        <a:rPr lang="ko-KR" altLang="en-US" sz="600" b="0" dirty="0"/>
                        <a:t>종이의 경우 별도의 서류함</a:t>
                      </a:r>
                      <a:r>
                        <a:rPr lang="en-US" altLang="ko-KR" sz="600" b="0" dirty="0"/>
                        <a:t>) </a:t>
                      </a:r>
                      <a:r>
                        <a:rPr lang="ko-KR" altLang="en-US" sz="600" b="0" dirty="0"/>
                        <a:t>내부 방침 및 기타 관련 법령에 의 한 정보보호 사유에 따라</a:t>
                      </a:r>
                      <a:r>
                        <a:rPr lang="en-US" altLang="ko-KR" sz="600" b="0" dirty="0"/>
                        <a:t>(</a:t>
                      </a:r>
                      <a:r>
                        <a:rPr lang="ko-KR" altLang="en-US" sz="600" b="0" dirty="0"/>
                        <a:t>보유 및 이용기간 참조</a:t>
                      </a:r>
                      <a:r>
                        <a:rPr lang="en-US" altLang="ko-KR" sz="600" b="0" dirty="0"/>
                        <a:t>) </a:t>
                      </a:r>
                      <a:r>
                        <a:rPr lang="ko-KR" altLang="en-US" sz="600" b="0" dirty="0"/>
                        <a:t>일정 기간 저장된 후 파기되어집니다</a:t>
                      </a:r>
                      <a:r>
                        <a:rPr lang="en-US" altLang="ko-KR" sz="600" b="0" dirty="0"/>
                        <a:t>. </a:t>
                      </a:r>
                      <a:r>
                        <a:rPr lang="ko-KR" altLang="en-US" sz="600" b="0" dirty="0"/>
                        <a:t>별도 </a:t>
                      </a:r>
                      <a:r>
                        <a:rPr lang="en-US" altLang="ko-KR" sz="600" b="0" dirty="0"/>
                        <a:t>DB</a:t>
                      </a:r>
                      <a:r>
                        <a:rPr lang="ko-KR" altLang="en-US" sz="600" b="0" dirty="0"/>
                        <a:t>로 옮겨진 개 인정보는 법률에 의한 경우가 아니고 서는 보유되어지는 이외의 다른 목적으로 이용되지 않습니다</a:t>
                      </a:r>
                      <a:r>
                        <a:rPr lang="en-US" altLang="ko-KR" sz="600" b="0" dirty="0"/>
                        <a:t>. 2) </a:t>
                      </a:r>
                      <a:r>
                        <a:rPr lang="ko-KR" altLang="en-US" sz="600" b="0" dirty="0"/>
                        <a:t>파기방법 </a:t>
                      </a:r>
                      <a:r>
                        <a:rPr lang="en-US" altLang="ko-KR" sz="600" b="0" dirty="0"/>
                        <a:t>: </a:t>
                      </a:r>
                      <a:r>
                        <a:rPr lang="ko-KR" altLang="en-US" sz="600" b="0" dirty="0"/>
                        <a:t>전자적 파일형태로 저장된 개인정보는 기 록을 재생할 수 없는 기술적 방법을 사용하여 삭제 합니다</a:t>
                      </a:r>
                      <a:r>
                        <a:rPr lang="en-US" altLang="ko-KR" sz="600" b="0" dirty="0"/>
                        <a:t>. </a:t>
                      </a:r>
                      <a:r>
                        <a:rPr lang="ko-KR" altLang="en-US" sz="600" b="0" dirty="0"/>
                        <a:t>서류의 경우 문서 세절 및 소각 등의 방법으로 파기 합니다</a:t>
                      </a:r>
                      <a:r>
                        <a:rPr lang="en-US" altLang="ko-KR" sz="600" b="0" dirty="0"/>
                        <a:t>. </a:t>
                      </a:r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600" b="1" dirty="0"/>
                        <a:t>5. </a:t>
                      </a:r>
                      <a:r>
                        <a:rPr lang="ko-KR" altLang="en-US" sz="600" b="1" dirty="0"/>
                        <a:t>개인정보 제공 </a:t>
                      </a:r>
                      <a:endParaRPr lang="en-US" altLang="ko-KR" sz="600" b="1" dirty="0"/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ko-KR" altLang="en-US" sz="600" b="0" dirty="0"/>
                        <a:t>협회는 이용자의 개인정보를 원칙적으로 외부에 제공하 지 않습니다</a:t>
                      </a:r>
                      <a:r>
                        <a:rPr lang="en-US" altLang="ko-KR" sz="600" b="0" dirty="0"/>
                        <a:t>. </a:t>
                      </a:r>
                      <a:r>
                        <a:rPr lang="ko-KR" altLang="en-US" sz="600" b="0" dirty="0"/>
                        <a:t>다만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아래의 경우에는 예외로 합니다</a:t>
                      </a:r>
                      <a:r>
                        <a:rPr lang="en-US" altLang="ko-KR" sz="600" b="0" dirty="0"/>
                        <a:t>.</a:t>
                      </a:r>
                      <a:endParaRPr lang="ko-KR" altLang="en-US" sz="600" b="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</a:endParaRPr>
                    </a:p>
                  </a:txBody>
                  <a:tcPr marL="17232" marR="17232" marT="17232" marB="17232"/>
                </a:tc>
                <a:tc>
                  <a:txBody>
                    <a:bodyPr/>
                    <a:lstStyle/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600" b="0" dirty="0"/>
                        <a:t>1)</a:t>
                      </a:r>
                      <a:r>
                        <a:rPr lang="ko-KR" altLang="en-US" sz="600" b="0" dirty="0"/>
                        <a:t>회원이 정보 제공에 대해 사전에 동의한 경우 </a:t>
                      </a:r>
                      <a:r>
                        <a:rPr lang="en-US" altLang="ko-KR" sz="600" b="0" dirty="0"/>
                        <a:t>2) </a:t>
                      </a:r>
                      <a:r>
                        <a:rPr lang="ko-KR" altLang="en-US" sz="600" b="0" dirty="0"/>
                        <a:t>법령의 규정에 의거하거나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수사 목적으로 법령에 정 해진 절차와 방법에 따라 수사기관의 요구가 있는 경우 </a:t>
                      </a:r>
                      <a:endParaRPr lang="en-US" altLang="ko-KR" sz="600" b="0" dirty="0"/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600" b="1" dirty="0"/>
                        <a:t>6. </a:t>
                      </a:r>
                      <a:r>
                        <a:rPr lang="ko-KR" altLang="en-US" sz="600" b="1" dirty="0"/>
                        <a:t>수집한 개인정보의 위탁 </a:t>
                      </a:r>
                      <a:endParaRPr lang="en-US" altLang="ko-KR" sz="600" b="1" dirty="0"/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ko-KR" altLang="en-US" sz="600" b="0" dirty="0"/>
                        <a:t>협회는 회원의 동의 없이 회원의 정보를 외부 업체에 위탁하지 않습니다</a:t>
                      </a:r>
                      <a:r>
                        <a:rPr lang="en-US" altLang="ko-KR" sz="600" b="0" dirty="0"/>
                        <a:t>. </a:t>
                      </a:r>
                      <a:r>
                        <a:rPr lang="ko-KR" altLang="en-US" sz="600" b="0" dirty="0"/>
                        <a:t>향후 그러한 필요가 생길 경우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위 탁 대상자와 위탁 업무 내용에 대해 회원에게 통지하고 필요한 경우 사전 동의를 받도록 하겠습니다</a:t>
                      </a:r>
                      <a:r>
                        <a:rPr lang="en-US" altLang="ko-KR" sz="600" b="0" dirty="0"/>
                        <a:t>. </a:t>
                      </a:r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600" b="1" dirty="0"/>
                        <a:t>7. </a:t>
                      </a:r>
                      <a:r>
                        <a:rPr lang="ko-KR" altLang="en-US" sz="600" b="1" dirty="0"/>
                        <a:t>이용자 및 법정 대리인의 권리와 그 행사방법 </a:t>
                      </a:r>
                      <a:r>
                        <a:rPr lang="ko-KR" altLang="en-US" sz="600" b="0" dirty="0"/>
                        <a:t>회원 또는 회원의 법정대리인은 언제든지 제공하신 개 인정보를 조회하거나 수정할 수 있으며 협회 제 규정에 따른 절차를 통해 탈퇴를 요청할 수도 있습니다</a:t>
                      </a:r>
                      <a:r>
                        <a:rPr lang="en-US" altLang="ko-KR" sz="600" b="0" dirty="0"/>
                        <a:t>. </a:t>
                      </a:r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600" b="1" dirty="0"/>
                        <a:t>8. </a:t>
                      </a:r>
                      <a:r>
                        <a:rPr lang="ko-KR" altLang="en-US" sz="600" b="1" dirty="0"/>
                        <a:t>개인정보에 관한 민원서비스</a:t>
                      </a:r>
                      <a:r>
                        <a:rPr lang="ko-KR" altLang="en-US" sz="600" b="0" dirty="0"/>
                        <a:t> </a:t>
                      </a:r>
                      <a:endParaRPr lang="en-US" altLang="ko-KR" sz="600" b="0" dirty="0"/>
                    </a:p>
                    <a:p>
                      <a:pPr marL="0" indent="0" algn="l" latinLnBrk="0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600" b="0" dirty="0"/>
                        <a:t>1) </a:t>
                      </a:r>
                      <a:r>
                        <a:rPr lang="ko-KR" altLang="en-US" sz="600" b="0" dirty="0"/>
                        <a:t>개인정보 조회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수정 또는 개인정보변경을 위해서는 유선을 통해  협회 사무국에서 개인정보 확인 을 통한 본인 확인 절차를 거치신 후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정정 또는 탈퇴가 가능합니다</a:t>
                      </a:r>
                      <a:r>
                        <a:rPr lang="en-US" altLang="ko-KR" sz="600" b="0" dirty="0"/>
                        <a:t>. 2) </a:t>
                      </a:r>
                      <a:r>
                        <a:rPr lang="ko-KR" altLang="en-US" sz="600" b="0" dirty="0"/>
                        <a:t>개인정보관리책임자에게 직접 서면</a:t>
                      </a:r>
                      <a:r>
                        <a:rPr lang="en-US" altLang="ko-KR" sz="600" b="0" dirty="0"/>
                        <a:t>, </a:t>
                      </a:r>
                      <a:r>
                        <a:rPr lang="ko-KR" altLang="en-US" sz="600" b="0" dirty="0"/>
                        <a:t>전화 또는 이메일로 연락하시면 본인여부를 확인 후 탈퇴 처리 해드리겠습니다</a:t>
                      </a:r>
                      <a:r>
                        <a:rPr lang="en-US" altLang="ko-KR" sz="600" b="0" dirty="0"/>
                        <a:t>. 3) </a:t>
                      </a:r>
                      <a:r>
                        <a:rPr lang="ko-KR" altLang="en-US" sz="600" b="0" dirty="0"/>
                        <a:t>협회는 회원께서 개인정보의 오류에 대한 정정을 요 청한 경우 정정을 완료하기 전까지 당해 개인정보를 이 용하지 않습니다</a:t>
                      </a:r>
                      <a:r>
                        <a:rPr lang="en-US" altLang="ko-KR" sz="600" b="0" dirty="0"/>
                        <a:t>.</a:t>
                      </a:r>
                      <a:endParaRPr lang="ko-KR" altLang="en-US" sz="600" b="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</a:endParaRPr>
                    </a:p>
                  </a:txBody>
                  <a:tcPr marL="17232" marR="17232" marT="17232" marB="17232"/>
                </a:tc>
                <a:extLst>
                  <a:ext uri="{0D108BD9-81ED-4DB2-BD59-A6C34878D82A}">
                    <a16:rowId xmlns:a16="http://schemas.microsoft.com/office/drawing/2014/main" val="2585358260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D775BE98-FCBA-4B16-85B8-C394215EB3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662388"/>
              </p:ext>
            </p:extLst>
          </p:nvPr>
        </p:nvGraphicFramePr>
        <p:xfrm>
          <a:off x="471488" y="7027144"/>
          <a:ext cx="5915024" cy="42892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915024">
                  <a:extLst>
                    <a:ext uri="{9D8B030D-6E8A-4147-A177-3AD203B41FA5}">
                      <a16:colId xmlns:a16="http://schemas.microsoft.com/office/drawing/2014/main" val="1660443543"/>
                    </a:ext>
                  </a:extLst>
                </a:gridCol>
              </a:tblGrid>
              <a:tr h="351924">
                <a:tc>
                  <a:txBody>
                    <a:bodyPr/>
                    <a:lstStyle/>
                    <a:p>
                      <a:pPr marL="171450" indent="-171450" algn="ctr" latinLnBrk="0">
                        <a:lnSpc>
                          <a:spcPct val="16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800" kern="100" dirty="0">
                          <a:solidFill>
                            <a:srgbClr val="000000"/>
                          </a:solidFill>
                          <a:effectLst/>
                          <a:latin typeface="ÇÑÄÄ¹ÙÅÁ"/>
                          <a:ea typeface="맑은 고딕" panose="020B0503020000020004" pitchFamily="50" charset="-127"/>
                          <a:cs typeface="ÇÑÄÄ¹ÙÅÁ"/>
                        </a:rPr>
                        <a:t>개인정보 수집 및 이용에 모두  </a:t>
                      </a:r>
                      <a:r>
                        <a:rPr lang="ko-KR" altLang="ko-KR" sz="800" kern="100" dirty="0">
                          <a:effectLst/>
                        </a:rPr>
                        <a:t>□</a:t>
                      </a:r>
                      <a:r>
                        <a:rPr lang="en-US" altLang="ko-KR" sz="800" kern="100" dirty="0">
                          <a:effectLst/>
                        </a:rPr>
                        <a:t> </a:t>
                      </a:r>
                      <a:r>
                        <a:rPr lang="ko-KR" altLang="en-US" sz="800" kern="100" dirty="0">
                          <a:effectLst/>
                        </a:rPr>
                        <a:t>동의 합니다</a:t>
                      </a:r>
                      <a:r>
                        <a:rPr lang="en-US" altLang="ko-KR" sz="800" kern="100" dirty="0">
                          <a:effectLst/>
                        </a:rPr>
                        <a:t>. </a:t>
                      </a:r>
                      <a:r>
                        <a:rPr lang="ko-KR" altLang="ko-KR" sz="800" kern="100" dirty="0">
                          <a:effectLst/>
                        </a:rPr>
                        <a:t>□</a:t>
                      </a:r>
                      <a:r>
                        <a:rPr lang="en-US" altLang="ko-KR" sz="800" kern="100" dirty="0">
                          <a:effectLst/>
                        </a:rPr>
                        <a:t> </a:t>
                      </a:r>
                      <a:r>
                        <a:rPr lang="ko-KR" altLang="en-US" sz="800" kern="100" dirty="0">
                          <a:effectLst/>
                        </a:rPr>
                        <a:t>동의 하지 않습니다</a:t>
                      </a:r>
                      <a:r>
                        <a:rPr lang="en-US" altLang="ko-KR" sz="1000" kern="100" dirty="0">
                          <a:effectLst/>
                        </a:rPr>
                        <a:t>.</a:t>
                      </a:r>
                      <a:endParaRPr lang="en-US" altLang="ko-KR" sz="10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indent="0" algn="ctr" latinLnBrk="0">
                        <a:lnSpc>
                          <a:spcPct val="16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700" kern="100" dirty="0">
                          <a:solidFill>
                            <a:srgbClr val="FF0000"/>
                          </a:solidFill>
                          <a:effectLst/>
                          <a:latin typeface="ÇÑÄÄ¹ÙÅÁ"/>
                          <a:ea typeface="맑은 고딕" panose="020B0503020000020004" pitchFamily="50" charset="-127"/>
                          <a:cs typeface="ÇÑÄÄ¹ÙÅÁ"/>
                        </a:rPr>
                        <a:t>※ </a:t>
                      </a:r>
                      <a:r>
                        <a:rPr lang="ko-KR" altLang="en-US" sz="700" kern="100" dirty="0">
                          <a:solidFill>
                            <a:srgbClr val="FF0000"/>
                          </a:solidFill>
                          <a:effectLst/>
                          <a:latin typeface="ÇÑÄÄ¹ÙÅÁ"/>
                          <a:ea typeface="맑은 고딕" panose="020B0503020000020004" pitchFamily="50" charset="-127"/>
                          <a:cs typeface="ÇÑÄÄ¹ÙÅÁ"/>
                        </a:rPr>
                        <a:t>개인정보 수집 및 이용에 동의하지 않을 시 스포츠리듬트레이닝협회에서 제공하는 서비스를 이용하실 수 없음을 알려드립니다</a:t>
                      </a:r>
                      <a:r>
                        <a:rPr lang="en-US" altLang="ko-KR" sz="700" kern="100" dirty="0">
                          <a:solidFill>
                            <a:srgbClr val="FF0000"/>
                          </a:solidFill>
                          <a:effectLst/>
                          <a:latin typeface="ÇÑÄÄ¹ÙÅÁ"/>
                          <a:ea typeface="맑은 고딕" panose="020B0503020000020004" pitchFamily="50" charset="-127"/>
                          <a:cs typeface="ÇÑÄÄ¹ÙÅÁ"/>
                        </a:rPr>
                        <a:t>.</a:t>
                      </a:r>
                      <a:r>
                        <a:rPr lang="en-US" altLang="ko-KR" sz="700" kern="100" dirty="0">
                          <a:solidFill>
                            <a:srgbClr val="000000"/>
                          </a:solidFill>
                          <a:effectLst/>
                          <a:latin typeface="ÇÑÄÄ¹ÙÅÁ"/>
                          <a:ea typeface="맑은 고딕" panose="020B0503020000020004" pitchFamily="50" charset="-127"/>
                          <a:cs typeface="ÇÑÄÄ¹ÙÅÁ"/>
                        </a:rPr>
                        <a:t> </a:t>
                      </a:r>
                      <a:endParaRPr lang="ko-KR" sz="700" kern="100" dirty="0">
                        <a:solidFill>
                          <a:srgbClr val="000000"/>
                        </a:solidFill>
                        <a:effectLst/>
                        <a:latin typeface="ÇÑÄÄ¹ÙÅÁ"/>
                        <a:ea typeface="맑은 고딕" panose="020B0503020000020004" pitchFamily="50" charset="-127"/>
                        <a:cs typeface="ÇÑÄÄ¹ÙÅÁ"/>
                      </a:endParaRPr>
                    </a:p>
                  </a:txBody>
                  <a:tcPr marL="17232" marR="17232" marT="17232" marB="17232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97738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D580FBA-4BBF-4706-9248-497104D902ED}"/>
              </a:ext>
            </a:extLst>
          </p:cNvPr>
          <p:cNvSpPr txBox="1"/>
          <p:nvPr/>
        </p:nvSpPr>
        <p:spPr>
          <a:xfrm>
            <a:off x="374668" y="7473428"/>
            <a:ext cx="61121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700" kern="100" dirty="0">
                <a:solidFill>
                  <a:srgbClr val="000000"/>
                </a:solidFill>
                <a:latin typeface="ÇÑÄÄ¹ÙÅÁ"/>
                <a:ea typeface="맑은 고딕" panose="020B0503020000020004" pitchFamily="50" charset="-127"/>
              </a:rPr>
              <a:t>스포츠리듬트레이닝협회의 정관 및 제 규정을 준수할 것과 상기 신청 내용은 사실과 다르지 않으며 허위 신청으로 인한 어떠한 법적 책임도 감수할 것을 서약하며 신청내용을 직접 작성하여 신청합니다</a:t>
            </a:r>
            <a:r>
              <a:rPr lang="en-US" altLang="ko-KR" sz="700" kern="100" dirty="0">
                <a:solidFill>
                  <a:srgbClr val="000000"/>
                </a:solidFill>
                <a:latin typeface="ÇÑÄÄ¹ÙÅÁ"/>
                <a:ea typeface="맑은 고딕" panose="020B0503020000020004" pitchFamily="50" charset="-127"/>
              </a:rPr>
              <a:t>. </a:t>
            </a:r>
            <a:endParaRPr lang="ko-KR" altLang="en-US" sz="700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9108484B-D25B-43AC-9982-DD2EF5A8F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246901"/>
            <a:ext cx="797916" cy="79791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8EEF2C3-67E6-4E87-A1E7-03176F360F8F}"/>
              </a:ext>
            </a:extLst>
          </p:cNvPr>
          <p:cNvSpPr txBox="1"/>
          <p:nvPr/>
        </p:nvSpPr>
        <p:spPr>
          <a:xfrm>
            <a:off x="1578685" y="562480"/>
            <a:ext cx="18503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b="1" kern="100" dirty="0">
                <a:solidFill>
                  <a:srgbClr val="000000"/>
                </a:solidFill>
                <a:latin typeface="ÇÑÄÄ¹ÙÅÁ"/>
                <a:ea typeface="맑은 고딕" panose="020B0503020000020004" pitchFamily="50" charset="-127"/>
              </a:rPr>
              <a:t>회원 가입 신청서 </a:t>
            </a:r>
            <a:endParaRPr lang="ko-KR" altLang="en-US" sz="1600" b="1" dirty="0"/>
          </a:p>
        </p:txBody>
      </p:sp>
      <p:graphicFrame>
        <p:nvGraphicFramePr>
          <p:cNvPr id="13" name="표 13">
            <a:extLst>
              <a:ext uri="{FF2B5EF4-FFF2-40B4-BE49-F238E27FC236}">
                <a16:creationId xmlns:a16="http://schemas.microsoft.com/office/drawing/2014/main" id="{733D6746-CDB0-4E84-8A7B-4D5CFAF5B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458775"/>
              </p:ext>
            </p:extLst>
          </p:nvPr>
        </p:nvGraphicFramePr>
        <p:xfrm>
          <a:off x="3991086" y="450798"/>
          <a:ext cx="2395424" cy="616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371">
                  <a:extLst>
                    <a:ext uri="{9D8B030D-6E8A-4147-A177-3AD203B41FA5}">
                      <a16:colId xmlns:a16="http://schemas.microsoft.com/office/drawing/2014/main" val="208328394"/>
                    </a:ext>
                  </a:extLst>
                </a:gridCol>
                <a:gridCol w="682587">
                  <a:extLst>
                    <a:ext uri="{9D8B030D-6E8A-4147-A177-3AD203B41FA5}">
                      <a16:colId xmlns:a16="http://schemas.microsoft.com/office/drawing/2014/main" val="1298647943"/>
                    </a:ext>
                  </a:extLst>
                </a:gridCol>
                <a:gridCol w="748949">
                  <a:extLst>
                    <a:ext uri="{9D8B030D-6E8A-4147-A177-3AD203B41FA5}">
                      <a16:colId xmlns:a16="http://schemas.microsoft.com/office/drawing/2014/main" val="4455831"/>
                    </a:ext>
                  </a:extLst>
                </a:gridCol>
                <a:gridCol w="660517">
                  <a:extLst>
                    <a:ext uri="{9D8B030D-6E8A-4147-A177-3AD203B41FA5}">
                      <a16:colId xmlns:a16="http://schemas.microsoft.com/office/drawing/2014/main" val="3833733326"/>
                    </a:ext>
                  </a:extLst>
                </a:gridCol>
              </a:tblGrid>
              <a:tr h="308135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결</a:t>
                      </a:r>
                      <a:endParaRPr lang="en-US" altLang="ko-KR" sz="800" b="1" dirty="0"/>
                    </a:p>
                    <a:p>
                      <a:pPr algn="ctr" latinLnBrk="1"/>
                      <a:endParaRPr lang="en-US" altLang="ko-KR" sz="800" b="1" dirty="0"/>
                    </a:p>
                    <a:p>
                      <a:pPr algn="ctr" latinLnBrk="1"/>
                      <a:r>
                        <a:rPr lang="ko-KR" altLang="en-US" sz="800" b="1" dirty="0"/>
                        <a:t>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접수담당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 사무국장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/>
                        <a:t>회 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6388485"/>
                  </a:ext>
                </a:extLst>
              </a:tr>
              <a:tr h="308135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612839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507000FF-0E6C-4EB7-8EC5-5B8634EBF77D}"/>
              </a:ext>
            </a:extLst>
          </p:cNvPr>
          <p:cNvSpPr txBox="1"/>
          <p:nvPr/>
        </p:nvSpPr>
        <p:spPr>
          <a:xfrm>
            <a:off x="1932762" y="8355562"/>
            <a:ext cx="299247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 b="1" kern="100" dirty="0">
                <a:solidFill>
                  <a:srgbClr val="000000"/>
                </a:solidFill>
                <a:latin typeface="ÇÑÄÄ¹ÙÅÁ"/>
                <a:ea typeface="맑은 고딕" panose="020B0503020000020004" pitchFamily="50" charset="-127"/>
              </a:rPr>
              <a:t>신청자 성명 </a:t>
            </a:r>
            <a:r>
              <a:rPr lang="en-US" altLang="ko-KR" sz="900" b="1" kern="100" dirty="0">
                <a:solidFill>
                  <a:srgbClr val="000000"/>
                </a:solidFill>
                <a:latin typeface="ÇÑÄÄ¹ÙÅÁ"/>
                <a:ea typeface="맑은 고딕" panose="020B0503020000020004" pitchFamily="50" charset="-127"/>
              </a:rPr>
              <a:t>:                                                     (</a:t>
            </a:r>
            <a:r>
              <a:rPr lang="ko-KR" altLang="en-US" sz="900" b="1" kern="100" dirty="0">
                <a:solidFill>
                  <a:srgbClr val="000000"/>
                </a:solidFill>
                <a:latin typeface="ÇÑÄÄ¹ÙÅÁ"/>
                <a:ea typeface="맑은 고딕" panose="020B0503020000020004" pitchFamily="50" charset="-127"/>
              </a:rPr>
              <a:t>인 또는 서명</a:t>
            </a:r>
            <a:r>
              <a:rPr lang="en-US" altLang="ko-KR" sz="900" b="1" kern="100" dirty="0">
                <a:solidFill>
                  <a:srgbClr val="000000"/>
                </a:solidFill>
                <a:latin typeface="ÇÑÄÄ¹ÙÅÁ"/>
                <a:ea typeface="맑은 고딕" panose="020B0503020000020004" pitchFamily="50" charset="-127"/>
              </a:rPr>
              <a:t>) </a:t>
            </a:r>
            <a:endParaRPr lang="ko-KR" altLang="en-US" sz="900" b="1" dirty="0"/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C062B3C0-00D4-479A-B27A-334D85E29D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bright="-4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53253" y="8871721"/>
            <a:ext cx="1351494" cy="17628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9447FF5-20CB-44A6-A188-1F3125D90138}"/>
              </a:ext>
            </a:extLst>
          </p:cNvPr>
          <p:cNvSpPr txBox="1"/>
          <p:nvPr/>
        </p:nvSpPr>
        <p:spPr>
          <a:xfrm>
            <a:off x="2287764" y="7996716"/>
            <a:ext cx="299247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00" b="1" kern="100" dirty="0">
                <a:solidFill>
                  <a:srgbClr val="000000"/>
                </a:solidFill>
                <a:latin typeface="ÇÑÄÄ¹ÙÅÁ"/>
                <a:ea typeface="맑은 고딕" panose="020B0503020000020004" pitchFamily="50" charset="-127"/>
              </a:rPr>
              <a:t>                   년               월              일 </a:t>
            </a:r>
            <a:endParaRPr lang="ko-KR" altLang="en-US" sz="900" b="1" dirty="0"/>
          </a:p>
        </p:txBody>
      </p:sp>
    </p:spTree>
    <p:extLst>
      <p:ext uri="{BB962C8B-B14F-4D97-AF65-F5344CB8AC3E}">
        <p14:creationId xmlns:p14="http://schemas.microsoft.com/office/powerpoint/2010/main" val="1329762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803</Words>
  <Application>Microsoft Office PowerPoint</Application>
  <PresentationFormat>화면 슬라이드 쇼(4:3)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ÇÑÄÄ¹ÙÅÁ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sunghwa lee</dc:creator>
  <cp:lastModifiedBy>sunghwa lee</cp:lastModifiedBy>
  <cp:revision>3</cp:revision>
  <cp:lastPrinted>2022-02-15T08:21:38Z</cp:lastPrinted>
  <dcterms:created xsi:type="dcterms:W3CDTF">2022-02-15T07:14:07Z</dcterms:created>
  <dcterms:modified xsi:type="dcterms:W3CDTF">2022-02-28T10:29:25Z</dcterms:modified>
</cp:coreProperties>
</file>